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31" r:id="rId4"/>
    <p:sldId id="259" r:id="rId5"/>
    <p:sldId id="260" r:id="rId6"/>
    <p:sldId id="261" r:id="rId7"/>
    <p:sldId id="262" r:id="rId8"/>
    <p:sldId id="297" r:id="rId9"/>
    <p:sldId id="566" r:id="rId10"/>
    <p:sldId id="620" r:id="rId11"/>
    <p:sldId id="632" r:id="rId12"/>
    <p:sldId id="622" r:id="rId13"/>
    <p:sldId id="633" r:id="rId14"/>
    <p:sldId id="623" r:id="rId15"/>
    <p:sldId id="624" r:id="rId16"/>
    <p:sldId id="587" r:id="rId17"/>
    <p:sldId id="625" r:id="rId18"/>
    <p:sldId id="626" r:id="rId19"/>
    <p:sldId id="627" r:id="rId20"/>
    <p:sldId id="628" r:id="rId21"/>
    <p:sldId id="629" r:id="rId22"/>
    <p:sldId id="630" r:id="rId23"/>
    <p:sldId id="615" r:id="rId24"/>
    <p:sldId id="585" r:id="rId25"/>
    <p:sldId id="407" r:id="rId26"/>
    <p:sldId id="417" r:id="rId27"/>
    <p:sldId id="281" r:id="rId28"/>
    <p:sldId id="275" r:id="rId29"/>
    <p:sldId id="276" r:id="rId30"/>
    <p:sldId id="277" r:id="rId31"/>
    <p:sldId id="278" r:id="rId32"/>
    <p:sldId id="636" r:id="rId33"/>
    <p:sldId id="637" r:id="rId34"/>
    <p:sldId id="639" r:id="rId35"/>
    <p:sldId id="638" r:id="rId36"/>
    <p:sldId id="283" r:id="rId37"/>
    <p:sldId id="284" r:id="rId38"/>
    <p:sldId id="309" r:id="rId39"/>
    <p:sldId id="310" r:id="rId40"/>
    <p:sldId id="288" r:id="rId41"/>
    <p:sldId id="289" r:id="rId42"/>
    <p:sldId id="581" r:id="rId43"/>
    <p:sldId id="312" r:id="rId44"/>
    <p:sldId id="31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 rot="21374298">
            <a:off x="419099" y="3773915"/>
            <a:ext cx="1295400" cy="2209800"/>
          </a:xfrm>
          <a:prstGeom prst="curved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1523999"/>
            <a:ext cx="7411800" cy="252626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Cabang </a:t>
            </a:r>
            <a:r>
              <a:rPr lang="fi-FI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ilmu yang merangkumi penguasaan ilmu dalam penggunaan sumber alam secara berkesan dan efisyen bagi tujuan kebaikan dan manfaat kepada manusia sejagat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04800" y="278130"/>
            <a:ext cx="85344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Sektor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sains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4643" y="4354830"/>
            <a:ext cx="5943600" cy="2286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 </a:t>
            </a:r>
            <a:r>
              <a:rPr lang="fi-FI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 wadah bagi membantu manusia mensyukuri nikmat penciptaan alam dan memenuhi tanggungjawabnya sebagai khalifah Allah di muka </a:t>
            </a:r>
            <a:r>
              <a:rPr lang="fi-FI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endParaRPr lang="en-US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2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57200" y="152400"/>
            <a:ext cx="8229600" cy="8382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 </a:t>
            </a:r>
            <a:endParaRPr lang="sv-SE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bermaksud 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9878" y="2743199"/>
            <a:ext cx="85242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800" b="1" dirty="0" smtClean="0">
                <a:solidFill>
                  <a:srgbClr val="C00000"/>
                </a:solidFill>
              </a:rPr>
              <a:t>“ Manusia </a:t>
            </a:r>
            <a:r>
              <a:rPr lang="sv-SE" sz="3800" b="1" dirty="0">
                <a:solidFill>
                  <a:srgbClr val="C00000"/>
                </a:solidFill>
              </a:rPr>
              <a:t>yang paling dikasihi Allah adalah yang paling banyak memberikan manfaat untuk manusia </a:t>
            </a:r>
            <a:r>
              <a:rPr lang="sv-SE" sz="3800" b="1" dirty="0" smtClean="0">
                <a:solidFill>
                  <a:srgbClr val="C00000"/>
                </a:solidFill>
              </a:rPr>
              <a:t>lain ”</a:t>
            </a:r>
            <a:endParaRPr lang="en-US" sz="3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2179" y="6172200"/>
            <a:ext cx="266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(</a:t>
            </a:r>
            <a:r>
              <a:rPr lang="en-US" b="1" dirty="0" err="1">
                <a:solidFill>
                  <a:srgbClr val="7030A0"/>
                </a:solidFill>
              </a:rPr>
              <a:t>Riwayat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Ibnu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Abi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Dunya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1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2340587"/>
            <a:ext cx="3886200" cy="55501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Al-Khawarizmi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04800" y="278130"/>
            <a:ext cx="8534400" cy="193167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Para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sarjana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cendiakawan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dunia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4380" y="2340587"/>
            <a:ext cx="3910357" cy="55501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Jabir Ibnu Hayyan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24043" y="3810000"/>
            <a:ext cx="3910357" cy="50851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Al-Battani</a:t>
            </a:r>
            <a:endParaRPr lang="en-US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3048000"/>
            <a:ext cx="4267849" cy="55905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Abdul Rahman Al-Sufi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7210" y="3810000"/>
            <a:ext cx="3910357" cy="50851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Abbas Ibnu Firnas</a:t>
            </a:r>
            <a:endParaRPr lang="en-US" sz="32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52643" y="4495800"/>
            <a:ext cx="3300757" cy="56107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Al-Battani</a:t>
            </a:r>
            <a:endParaRPr lang="en-US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4495800"/>
            <a:ext cx="3300757" cy="56107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Al-Jazari</a:t>
            </a:r>
            <a:endParaRPr lang="en-US" sz="3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5257800"/>
            <a:ext cx="8534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</a:t>
            </a:r>
            <a:r>
              <a:rPr lang="en-US" sz="2400" b="1" dirty="0" err="1" smtClean="0"/>
              <a:t>ama-nama</a:t>
            </a:r>
            <a:r>
              <a:rPr lang="en-US" sz="2400" b="1" dirty="0" smtClean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sumbangan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kejuruteraan</a:t>
            </a:r>
            <a:r>
              <a:rPr lang="en-US" sz="2400" b="1" dirty="0"/>
              <a:t>, </a:t>
            </a:r>
            <a:r>
              <a:rPr lang="en-US" sz="2400" b="1" dirty="0" err="1"/>
              <a:t>astronomi</a:t>
            </a:r>
            <a:r>
              <a:rPr lang="en-US" sz="2400" b="1" dirty="0"/>
              <a:t>, </a:t>
            </a:r>
            <a:r>
              <a:rPr lang="en-US" sz="2400" b="1" dirty="0" err="1"/>
              <a:t>fizik</a:t>
            </a:r>
            <a:r>
              <a:rPr lang="en-US" sz="2400" b="1" dirty="0"/>
              <a:t>, </a:t>
            </a:r>
            <a:r>
              <a:rPr lang="en-US" sz="2400" b="1" dirty="0" err="1"/>
              <a:t>aeroangkasa</a:t>
            </a:r>
            <a:r>
              <a:rPr lang="en-US" sz="2400" b="1" dirty="0"/>
              <a:t>, </a:t>
            </a:r>
            <a:r>
              <a:rPr lang="en-US" sz="2400" b="1" dirty="0" err="1"/>
              <a:t>matematik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sebagainya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4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3716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ledakan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2209800"/>
            <a:ext cx="7391400" cy="24384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Berperanan </a:t>
            </a:r>
            <a:r>
              <a:rPr lang="fi-FI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mengubah lanskap kehidupan manusia mengikut arus perubahan zaman, sama ada di daratan, lautan mahupun di udara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3716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ledakan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800600"/>
            <a:ext cx="7810500" cy="18288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olongan </a:t>
            </a:r>
            <a:r>
              <a:rPr lang="fi-FI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profesion teknikal terus berjuang mencurah keringat idea dan fikiran demi memastikan keselamatan, keselesaan dan juga kemudahan manusia dapat </a:t>
            </a:r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dipertingkatkan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1878330"/>
            <a:ext cx="8534400" cy="276987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noFill/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Di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sebalik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tersergamnya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keindahan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sesebuah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bangunan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seperti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masjid, hospital,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balai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polis,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sekolah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universiti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kemudahan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fasiliti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jambatan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lapangan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terbang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jalan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raya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3716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ledakan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800600"/>
            <a:ext cx="7810500" cy="18288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Walaupun </a:t>
            </a:r>
            <a:r>
              <a:rPr lang="fi-FI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tugas ini amat mencabar, namun </a:t>
            </a:r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terus </a:t>
            </a:r>
            <a:r>
              <a:rPr lang="fi-FI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digalas bagi memenuhi amanah yang ditugaskan, demi kelangsungan ummah dan pembangunan </a:t>
            </a:r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negara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1878330"/>
            <a:ext cx="8534400" cy="276987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noFill/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Pelbagai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bidang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kejuruteraan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lain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seperti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automotif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aeroangkasa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penjanaan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pengagihan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tenaga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petrokimia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lain-lain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turut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berperanan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menyumbang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6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3716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ledakan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429000"/>
            <a:ext cx="8610600" cy="32766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fi-FI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arga </a:t>
            </a:r>
            <a:r>
              <a:rPr lang="fi-FI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profesion teknikal berperanan penting untuk bersama-sama mengembleng tenaga dan kepakaran ke arah menggerakkan negara dan melangkaui aspirasi rakyat dalam semua bidang pembangunan teknikal seperti </a:t>
            </a:r>
            <a:r>
              <a:rPr lang="fi-FI" sz="3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kejuruteraan, kesihatan, penyelidikan, pendidikan, Teknologi Komunikasi Maklumat (ICT) dan </a:t>
            </a:r>
            <a:r>
              <a:rPr lang="fi-FI" sz="3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sebagainya</a:t>
            </a:r>
            <a:endParaRPr lang="en-US" sz="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95300" y="1731793"/>
            <a:ext cx="8534400" cy="1544808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noFill/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Sejajar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dengan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perkembangan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global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terutamanya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ledakan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teknologi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IR4.0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 rot="21374298">
            <a:off x="285648" y="4227822"/>
            <a:ext cx="1180867" cy="1777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523999"/>
            <a:ext cx="8077200" cy="30480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Kehebatan dan kecanggihan teknologi </a:t>
            </a:r>
            <a:r>
              <a:rPr lang="fi-FI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kejuruteraan dan kepakaran umat terdahulu seperti yang dihasilkan oleh kaum Tsamud, Firaun, Kaum </a:t>
            </a:r>
            <a:r>
              <a:rPr lang="fi-FI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 sehingga </a:t>
            </a:r>
            <a:r>
              <a:rPr lang="fi-FI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mampu menebuk gunung-gunung yang </a:t>
            </a:r>
            <a:r>
              <a:rPr lang="fi-FI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besar 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04800" y="278130"/>
            <a:ext cx="85344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Sejarah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etamadunan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5029200"/>
            <a:ext cx="7315200" cy="136025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pabila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mengingkari perintah Allah SWT, tetap </a:t>
            </a:r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dimusnahkan oleh-Nya</a:t>
            </a:r>
            <a:endParaRPr lang="fi-FI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4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" y="278130"/>
            <a:ext cx="85344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rgbClr val="FFFF00">
              <a:alpha val="88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&amp;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Renungan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512569"/>
            <a:ext cx="8001000" cy="222123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Walau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secanggih dan sehebat manapun teknologi serta keupayaan manusia, ia tidak akan sesekali dapat melepasi batasan ilmu Allah SWT, Tuhan Yang Maha </a:t>
            </a:r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Mengetahui</a:t>
            </a:r>
            <a:endParaRPr lang="fi-FI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" y="4114800"/>
            <a:ext cx="8534400" cy="222123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Terdapat umat-umat </a:t>
            </a:r>
            <a:r>
              <a:rPr lang="fi-FI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terdahulu yang dibinasakan oleh Allah SWT lantaran keingkaran mereka untuk mentaati suruhanNya, bahkan mencabar kekuasaan Allah </a:t>
            </a:r>
            <a:r>
              <a:rPr lang="fi-FI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fi-FI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304800" y="156210"/>
            <a:ext cx="44196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1474470"/>
            <a:ext cx="8462010" cy="149733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dirty="0" err="1"/>
              <a:t>Umat</a:t>
            </a:r>
            <a:r>
              <a:rPr lang="en-US" sz="2800" dirty="0"/>
              <a:t> Islam </a:t>
            </a:r>
            <a:r>
              <a:rPr lang="en-US" sz="2800" dirty="0" err="1"/>
              <a:t>hendaklah</a:t>
            </a:r>
            <a:r>
              <a:rPr lang="en-US" sz="2800" dirty="0"/>
              <a:t> </a:t>
            </a:r>
            <a:r>
              <a:rPr lang="en-US" sz="2800" dirty="0" err="1"/>
              <a:t>berupaya</a:t>
            </a:r>
            <a:r>
              <a:rPr lang="en-US" sz="2800" dirty="0"/>
              <a:t> </a:t>
            </a:r>
            <a:r>
              <a:rPr lang="en-US" sz="2800" dirty="0" err="1"/>
              <a:t>menguasai</a:t>
            </a:r>
            <a:r>
              <a:rPr lang="en-US" sz="2800" dirty="0"/>
              <a:t> </a:t>
            </a:r>
            <a:r>
              <a:rPr lang="en-US" sz="2800" dirty="0" err="1"/>
              <a:t>pelbagai</a:t>
            </a:r>
            <a:r>
              <a:rPr lang="en-US" sz="2800" dirty="0"/>
              <a:t> </a:t>
            </a:r>
            <a:r>
              <a:rPr lang="en-US" sz="2800" dirty="0" err="1"/>
              <a:t>kepakaran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displin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berkualiti</a:t>
            </a:r>
            <a:r>
              <a:rPr lang="en-US" sz="2800" dirty="0"/>
              <a:t> demi </a:t>
            </a:r>
            <a:r>
              <a:rPr lang="en-US" sz="2800" dirty="0" err="1"/>
              <a:t>kebahagiaan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Akhirat</a:t>
            </a:r>
            <a:r>
              <a:rPr lang="en-US" sz="2800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3505200"/>
            <a:ext cx="8538210" cy="198120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dirty="0" err="1"/>
              <a:t>Hiasilah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di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yang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orang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demi </a:t>
            </a:r>
            <a:r>
              <a:rPr lang="en-US" sz="2800" dirty="0" err="1"/>
              <a:t>menggapai</a:t>
            </a:r>
            <a:r>
              <a:rPr lang="en-US" sz="2800" dirty="0"/>
              <a:t> </a:t>
            </a:r>
            <a:r>
              <a:rPr lang="en-US" sz="2800" dirty="0" err="1"/>
              <a:t>keredhaan</a:t>
            </a:r>
            <a:r>
              <a:rPr lang="en-US" sz="2800" dirty="0"/>
              <a:t> Allah SWT.</a:t>
            </a:r>
          </a:p>
        </p:txBody>
      </p:sp>
    </p:spTree>
    <p:extLst>
      <p:ext uri="{BB962C8B-B14F-4D97-AF65-F5344CB8AC3E}">
        <p14:creationId xmlns:p14="http://schemas.microsoft.com/office/powerpoint/2010/main" val="22846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304800" y="156210"/>
            <a:ext cx="44196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1474470"/>
            <a:ext cx="8462010" cy="149733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dirty="0" err="1"/>
              <a:t>Umat</a:t>
            </a:r>
            <a:r>
              <a:rPr lang="en-US" sz="2800" dirty="0"/>
              <a:t> Islam </a:t>
            </a:r>
            <a:r>
              <a:rPr lang="en-US" sz="2800" dirty="0" err="1"/>
              <a:t>hendaklah</a:t>
            </a:r>
            <a:r>
              <a:rPr lang="en-US" sz="2800" dirty="0"/>
              <a:t> </a:t>
            </a:r>
            <a:r>
              <a:rPr lang="en-US" sz="2800" dirty="0" err="1"/>
              <a:t>meyakini</a:t>
            </a:r>
            <a:r>
              <a:rPr lang="en-US" sz="2800" dirty="0"/>
              <a:t> </a:t>
            </a:r>
            <a:r>
              <a:rPr lang="en-US" sz="2800" dirty="0" err="1"/>
              <a:t>bahawa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perbuatan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dibalas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adil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Allah SWT di </a:t>
            </a:r>
            <a:r>
              <a:rPr lang="en-US" sz="2800" dirty="0" err="1" smtClean="0"/>
              <a:t>akhirat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505200"/>
            <a:ext cx="8538210" cy="198120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dirty="0" err="1"/>
              <a:t>Umat</a:t>
            </a:r>
            <a:r>
              <a:rPr lang="en-US" sz="2800" dirty="0"/>
              <a:t> Islam </a:t>
            </a:r>
            <a:r>
              <a:rPr lang="en-US" sz="2800" dirty="0" err="1"/>
              <a:t>diingatkan</a:t>
            </a:r>
            <a:r>
              <a:rPr lang="en-US" sz="2800" dirty="0"/>
              <a:t> agar </a:t>
            </a: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mencabar</a:t>
            </a:r>
            <a:r>
              <a:rPr lang="en-US" sz="2800" dirty="0"/>
              <a:t> </a:t>
            </a:r>
            <a:r>
              <a:rPr lang="en-US" sz="2800" dirty="0" err="1"/>
              <a:t>kekuasaan</a:t>
            </a:r>
            <a:r>
              <a:rPr lang="en-US" sz="2800" dirty="0"/>
              <a:t> Allah yang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mengundang</a:t>
            </a:r>
            <a:r>
              <a:rPr lang="en-US" sz="2800" dirty="0"/>
              <a:t> </a:t>
            </a:r>
            <a:r>
              <a:rPr lang="en-US" sz="2800" dirty="0" err="1"/>
              <a:t>musibah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malapetaka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pelbagai</a:t>
            </a:r>
            <a:r>
              <a:rPr lang="en-US" sz="2800" dirty="0"/>
              <a:t> </a:t>
            </a:r>
            <a:r>
              <a:rPr lang="en-US" sz="2800" dirty="0" err="1"/>
              <a:t>maksiat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kemungkaran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49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12" y="838200"/>
            <a:ext cx="86106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إَلَهَ إِلَّا اللهُ وَحْدَهُ لَا شَرِيكَ لَهُ، وَأَشْهَدُ أَنَّ مُحَمَّدًا عَبْدُهُ وَرَسُولُهُ،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782193"/>
            <a:ext cx="8846288" cy="3847207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04800" y="838200"/>
            <a:ext cx="2133600" cy="762000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SYUKUR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83180" y="152400"/>
            <a:ext cx="6332220" cy="1981200"/>
          </a:xfrm>
          <a:prstGeom prst="roundRect">
            <a:avLst>
              <a:gd name="adj" fmla="val 29936"/>
            </a:avLst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asjid-masjid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di Terengganu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telah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dibuka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sepenuhnya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walaupun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masih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perlu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menjaga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SOP yang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digariskan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oleh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pihak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berkuasa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4855845" y="2798445"/>
            <a:ext cx="1828800" cy="651510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PESANAN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114800"/>
            <a:ext cx="8839200" cy="2590800"/>
          </a:xfrm>
          <a:prstGeom prst="roundRect">
            <a:avLst>
              <a:gd name="adj" fmla="val 29936"/>
            </a:avLst>
          </a:prstGeom>
          <a:solidFill>
            <a:schemeClr val="accent4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</a:rPr>
              <a:t>Janganlah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kita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menjadikan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alasan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kawalan</a:t>
            </a:r>
            <a:r>
              <a:rPr lang="en-US" sz="3200" b="1" dirty="0">
                <a:solidFill>
                  <a:srgbClr val="C00000"/>
                </a:solidFill>
              </a:rPr>
              <a:t> SOP yang </a:t>
            </a:r>
            <a:r>
              <a:rPr lang="en-US" sz="3200" b="1" dirty="0" err="1">
                <a:solidFill>
                  <a:srgbClr val="C00000"/>
                </a:solidFill>
              </a:rPr>
              <a:t>ditetapkan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untuk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tidak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datang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solat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Jumaat</a:t>
            </a:r>
            <a:r>
              <a:rPr lang="en-US" sz="3200" b="1" dirty="0">
                <a:solidFill>
                  <a:srgbClr val="C00000"/>
                </a:solidFill>
              </a:rPr>
              <a:t> di masjid. Azan </a:t>
            </a:r>
            <a:r>
              <a:rPr lang="en-US" sz="3200" b="1" dirty="0" err="1">
                <a:solidFill>
                  <a:srgbClr val="C00000"/>
                </a:solidFill>
              </a:rPr>
              <a:t>telah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dilaungkan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tetapi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masih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ada</a:t>
            </a:r>
            <a:r>
              <a:rPr lang="en-US" sz="3200" b="1" dirty="0">
                <a:solidFill>
                  <a:srgbClr val="C00000"/>
                </a:solidFill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</a:rPr>
              <a:t>melepak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berpeleseran</a:t>
            </a:r>
            <a:r>
              <a:rPr lang="en-US" sz="3200" b="1" dirty="0">
                <a:solidFill>
                  <a:srgbClr val="C00000"/>
                </a:solidFill>
              </a:rPr>
              <a:t> di </a:t>
            </a:r>
            <a:r>
              <a:rPr lang="en-US" sz="3200" b="1" dirty="0" err="1">
                <a:solidFill>
                  <a:srgbClr val="C00000"/>
                </a:solidFill>
              </a:rPr>
              <a:t>wakaf</a:t>
            </a:r>
            <a:r>
              <a:rPr lang="en-US" sz="3200" b="1" dirty="0">
                <a:solidFill>
                  <a:srgbClr val="C00000"/>
                </a:solidFill>
              </a:rPr>
              <a:t>, di </a:t>
            </a:r>
            <a:r>
              <a:rPr lang="en-US" sz="3200" b="1" dirty="0" err="1">
                <a:solidFill>
                  <a:srgbClr val="C00000"/>
                </a:solidFill>
              </a:rPr>
              <a:t>pantai</a:t>
            </a:r>
            <a:r>
              <a:rPr lang="en-US" sz="3200" b="1" dirty="0">
                <a:solidFill>
                  <a:srgbClr val="C00000"/>
                </a:solidFill>
              </a:rPr>
              <a:t>, di </a:t>
            </a:r>
            <a:r>
              <a:rPr lang="en-US" sz="3200" b="1" dirty="0" err="1">
                <a:solidFill>
                  <a:srgbClr val="C00000"/>
                </a:solidFill>
              </a:rPr>
              <a:t>kebun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</a:t>
            </a:r>
            <a:r>
              <a:rPr lang="en-US" sz="3200" b="1" dirty="0">
                <a:solidFill>
                  <a:srgbClr val="C00000"/>
                </a:solidFill>
              </a:rPr>
              <a:t> lain-lain </a:t>
            </a:r>
            <a:r>
              <a:rPr lang="en-US" sz="3200" b="1" dirty="0" err="1">
                <a:solidFill>
                  <a:srgbClr val="C00000"/>
                </a:solidFill>
              </a:rPr>
              <a:t>tempat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3272790"/>
            <a:ext cx="6640830" cy="1219200"/>
          </a:xfrm>
          <a:prstGeom prst="roundRect">
            <a:avLst>
              <a:gd name="adj" fmla="val 29936"/>
            </a:avLst>
          </a:prstGeom>
          <a:solidFill>
            <a:schemeClr val="accent4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rgbClr val="7030A0"/>
                </a:solidFill>
              </a:rPr>
              <a:t>Ajaklah mereka untuk turut serta menunaikan solat </a:t>
            </a:r>
            <a:r>
              <a:rPr lang="fi-FI" sz="3200" b="1" dirty="0" smtClean="0">
                <a:solidFill>
                  <a:srgbClr val="7030A0"/>
                </a:solidFill>
              </a:rPr>
              <a:t>Jumaat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752600" y="140970"/>
            <a:ext cx="64770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&amp; PESANAN</a:t>
            </a:r>
            <a:endParaRPr lang="en-US" sz="3200" dirty="0"/>
          </a:p>
        </p:txBody>
      </p:sp>
      <p:sp>
        <p:nvSpPr>
          <p:cNvPr id="9" name="Down Arrow Callout 8"/>
          <p:cNvSpPr/>
          <p:nvPr/>
        </p:nvSpPr>
        <p:spPr>
          <a:xfrm>
            <a:off x="369570" y="1524000"/>
            <a:ext cx="8534400" cy="13716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Terlibat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4953000"/>
            <a:ext cx="5715000" cy="1219200"/>
          </a:xfrm>
          <a:prstGeom prst="roundRect">
            <a:avLst>
              <a:gd name="adj" fmla="val 29936"/>
            </a:avLst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Marilah sama-sama datang awal ke </a:t>
            </a:r>
            <a:r>
              <a:rPr lang="pl-PL" sz="3200" b="1" dirty="0" smtClean="0">
                <a:solidFill>
                  <a:srgbClr val="002060"/>
                </a:solidFill>
              </a:rPr>
              <a:t>masjid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9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1752600" y="140970"/>
            <a:ext cx="64770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&amp; PESANAN</a:t>
            </a:r>
            <a:endParaRPr lang="en-US" sz="3200" dirty="0"/>
          </a:p>
        </p:txBody>
      </p:sp>
      <p:sp>
        <p:nvSpPr>
          <p:cNvPr id="9" name="Down Arrow Callout 8"/>
          <p:cNvSpPr/>
          <p:nvPr/>
        </p:nvSpPr>
        <p:spPr>
          <a:xfrm>
            <a:off x="369570" y="1524000"/>
            <a:ext cx="8534400" cy="13716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Jawatankuasa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Masjid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048000"/>
            <a:ext cx="8305800" cy="3429000"/>
          </a:xfrm>
          <a:prstGeom prst="roundRect">
            <a:avLst>
              <a:gd name="adj" fmla="val 29936"/>
            </a:avLst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r>
              <a:rPr lang="pl-PL" sz="3200" b="1" dirty="0" smtClean="0">
                <a:solidFill>
                  <a:srgbClr val="002060"/>
                </a:solidFill>
              </a:rPr>
              <a:t>mbillah </a:t>
            </a:r>
            <a:r>
              <a:rPr lang="pl-PL" sz="3200" b="1" dirty="0">
                <a:solidFill>
                  <a:srgbClr val="002060"/>
                </a:solidFill>
              </a:rPr>
              <a:t>langkah yang sesuai untuk memberi kemudahan, agar lebih ramai jamaah yang dapat hadir menunaikan solat Jumaat, seperti mendirikan kanopi, tikar, lapik kanvas dan lain-lain sesuai dengan kenyataan media terkini </a:t>
            </a:r>
            <a:r>
              <a:rPr lang="pl-PL" sz="3200" b="1" dirty="0" smtClean="0">
                <a:solidFill>
                  <a:srgbClr val="002060"/>
                </a:solidFill>
              </a:rPr>
              <a:t>MAIDAM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1752600" y="140970"/>
            <a:ext cx="64770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&amp; PESANAN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1371600"/>
            <a:ext cx="7882890" cy="2438400"/>
          </a:xfrm>
          <a:prstGeom prst="roundRect">
            <a:avLst>
              <a:gd name="adj" fmla="val 29936"/>
            </a:avLst>
          </a:prstGeom>
          <a:solidFill>
            <a:schemeClr val="accent3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0431D"/>
                </a:solidFill>
              </a:rPr>
              <a:t>Kita </a:t>
            </a:r>
            <a:r>
              <a:rPr lang="en-US" sz="3200" b="1" dirty="0" err="1">
                <a:solidFill>
                  <a:srgbClr val="20431D"/>
                </a:solidFill>
              </a:rPr>
              <a:t>berdoa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berkat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usaha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dan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ikhtiar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kita</a:t>
            </a:r>
            <a:r>
              <a:rPr lang="en-US" sz="3200" b="1" dirty="0">
                <a:solidFill>
                  <a:srgbClr val="20431D"/>
                </a:solidFill>
              </a:rPr>
              <a:t> yang </a:t>
            </a:r>
            <a:r>
              <a:rPr lang="en-US" sz="3200" b="1" dirty="0" err="1">
                <a:solidFill>
                  <a:srgbClr val="20431D"/>
                </a:solidFill>
              </a:rPr>
              <a:t>sungguh-sungguh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melakukan</a:t>
            </a:r>
            <a:r>
              <a:rPr lang="en-US" sz="3200" b="1" dirty="0">
                <a:solidFill>
                  <a:srgbClr val="20431D"/>
                </a:solidFill>
              </a:rPr>
              <a:t>  </a:t>
            </a:r>
            <a:r>
              <a:rPr lang="en-US" sz="3200" b="1" dirty="0" err="1">
                <a:solidFill>
                  <a:srgbClr val="20431D"/>
                </a:solidFill>
              </a:rPr>
              <a:t>sehabis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mampu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meramaikan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jamaah</a:t>
            </a:r>
            <a:r>
              <a:rPr lang="en-US" sz="3200" b="1" dirty="0">
                <a:solidFill>
                  <a:srgbClr val="20431D"/>
                </a:solidFill>
              </a:rPr>
              <a:t>, </a:t>
            </a:r>
            <a:r>
              <a:rPr lang="en-US" sz="3200" b="1" dirty="0" err="1">
                <a:solidFill>
                  <a:srgbClr val="20431D"/>
                </a:solidFill>
              </a:rPr>
              <a:t>berdasarkan</a:t>
            </a:r>
            <a:r>
              <a:rPr lang="en-US" sz="3200" b="1" dirty="0">
                <a:solidFill>
                  <a:srgbClr val="20431D"/>
                </a:solidFill>
              </a:rPr>
              <a:t> SOP </a:t>
            </a:r>
            <a:r>
              <a:rPr lang="en-US" sz="3200" b="1" dirty="0" err="1">
                <a:solidFill>
                  <a:srgbClr val="20431D"/>
                </a:solidFill>
              </a:rPr>
              <a:t>kawalan</a:t>
            </a:r>
            <a:r>
              <a:rPr lang="en-US" sz="3200" b="1" dirty="0">
                <a:solidFill>
                  <a:srgbClr val="20431D"/>
                </a:solidFill>
              </a:rPr>
              <a:t> yang </a:t>
            </a:r>
            <a:r>
              <a:rPr lang="en-US" sz="3200" b="1" dirty="0" err="1" smtClean="0">
                <a:solidFill>
                  <a:srgbClr val="20431D"/>
                </a:solidFill>
              </a:rPr>
              <a:t>masih</a:t>
            </a:r>
            <a:r>
              <a:rPr lang="en-US" sz="3200" b="1" dirty="0" smtClean="0">
                <a:solidFill>
                  <a:srgbClr val="20431D"/>
                </a:solidFill>
              </a:rPr>
              <a:t> </a:t>
            </a:r>
            <a:r>
              <a:rPr lang="en-US" sz="3200" b="1" dirty="0" err="1" smtClean="0">
                <a:solidFill>
                  <a:srgbClr val="20431D"/>
                </a:solidFill>
              </a:rPr>
              <a:t>ada</a:t>
            </a:r>
            <a:endParaRPr lang="en-US" sz="3200" dirty="0">
              <a:solidFill>
                <a:srgbClr val="20431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91000"/>
            <a:ext cx="7924800" cy="2286000"/>
          </a:xfrm>
          <a:prstGeom prst="roundRect">
            <a:avLst>
              <a:gd name="adj" fmla="val 29936"/>
            </a:avLst>
          </a:prstGeom>
          <a:solidFill>
            <a:schemeClr val="accent3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20431D"/>
                </a:solidFill>
              </a:rPr>
              <a:t>S</a:t>
            </a:r>
            <a:r>
              <a:rPr lang="en-US" sz="3200" b="1" dirty="0" err="1" smtClean="0">
                <a:solidFill>
                  <a:srgbClr val="20431D"/>
                </a:solidFill>
              </a:rPr>
              <a:t>emoga</a:t>
            </a:r>
            <a:r>
              <a:rPr lang="en-US" sz="3200" b="1" dirty="0" smtClean="0">
                <a:solidFill>
                  <a:srgbClr val="20431D"/>
                </a:solidFill>
              </a:rPr>
              <a:t> </a:t>
            </a:r>
            <a:r>
              <a:rPr lang="en-US" sz="3200" b="1" dirty="0">
                <a:solidFill>
                  <a:srgbClr val="20431D"/>
                </a:solidFill>
              </a:rPr>
              <a:t>Allah </a:t>
            </a:r>
            <a:r>
              <a:rPr lang="en-US" sz="3200" b="1" dirty="0" err="1">
                <a:solidFill>
                  <a:srgbClr val="20431D"/>
                </a:solidFill>
              </a:rPr>
              <a:t>memberi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keluasan</a:t>
            </a:r>
            <a:r>
              <a:rPr lang="en-US" sz="3200" b="1" dirty="0">
                <a:solidFill>
                  <a:srgbClr val="20431D"/>
                </a:solidFill>
              </a:rPr>
              <a:t> yang </a:t>
            </a:r>
            <a:r>
              <a:rPr lang="en-US" sz="3200" b="1" dirty="0" err="1">
                <a:solidFill>
                  <a:srgbClr val="20431D"/>
                </a:solidFill>
              </a:rPr>
              <a:t>lebih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banyak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kepada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kita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dalam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menunaikan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ibadat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dan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mengimarahkan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 smtClean="0">
                <a:solidFill>
                  <a:srgbClr val="20431D"/>
                </a:solidFill>
              </a:rPr>
              <a:t>rumah-Nya</a:t>
            </a:r>
            <a:endParaRPr lang="en-US" sz="3200" dirty="0">
              <a:solidFill>
                <a:srgbClr val="204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990600"/>
            <a:ext cx="8915400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صَلِّ وَسَلِّمْ عَلَى سَيِّدِنَا 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أَلِهِ وَأَصْحَابِهِ الطَّيِّبِينَ الطَّاهِرِينَ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853440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suci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bersih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15663"/>
            <a:ext cx="8866909" cy="563231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pertautkanlah hati kami, perbaikilah hubungan sesama kami, tunjukkan kami jalan-jalan kesejahteraan, selamatkan kami daripada kesesatan, bimbinglah kami menuju kepada kebenaran, jauhkan kami daripada segala keburukan dan kejahatan yang zahir mahupun tersembunyi.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perkayakan kami dengan ilmu pengetahuan, perelokkan kami dengan budi pekerti, muliakan kami dengan ketakwaan, dan hiasilah kami dengan kesihatan yang baik.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berkati dan rahmatilah kehidupan, keluarga dan keturunan kami. Terimalah taubat kami, sesungguhnya Engkau yang Maha Penerima taubat lagi Maha Penyayang. Jadikanlah kami orang-orang yang bersyukur akan nikmat-Mu, penyanjung nikmat-Mu, penerima kurniaan nikmat-Mu, dan sempurnakanlah nikmat-Mu kepada kami.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7" y="1066800"/>
            <a:ext cx="8617635" cy="1754326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وَأَطِيعُوهُ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تُفْلِحُونَ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89970"/>
            <a:ext cx="8398052" cy="353943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perteguhkan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mematuhi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suruhan-Nya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terpelihara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mengundang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kemurkaan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SWT</a:t>
            </a:r>
            <a:endParaRPr lang="en-US" sz="32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150203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152471"/>
            <a:ext cx="2743200" cy="1200329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Mac 2022</a:t>
            </a:r>
          </a:p>
          <a:p>
            <a:pPr algn="ctr"/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Bersamaan</a:t>
            </a:r>
          </a:p>
          <a:p>
            <a:pPr algn="ctr"/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Syaaban 1443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876800"/>
            <a:ext cx="7848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“ TEKNOLOGI </a:t>
            </a:r>
            <a:r>
              <a:rPr lang="sv-SE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DITEROKAI, NIKMAT ALLAH </a:t>
            </a:r>
            <a:r>
              <a:rPr lang="sv-S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DISYUKURI ”</a:t>
            </a:r>
            <a:endParaRPr lang="fi-FI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46400" y="1524000"/>
            <a:ext cx="7450036" cy="11365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Asas </a:t>
            </a:r>
            <a:r>
              <a:rPr lang="fi-FI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kejayaan dan jalan kebahagiaan dalam segenap aspek kehidupan manusia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94112" y="278130"/>
            <a:ext cx="3505201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Syariat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Islam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3123" y="3048000"/>
            <a:ext cx="7636590" cy="2057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 tidak hanya menganjur umatnya untuk mendalami syariatnya, bahkan untuk mereka menerokai segala bidang ilmu yang bermanfaat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486400"/>
            <a:ext cx="5791200" cy="1055131"/>
          </a:xfrm>
          <a:prstGeom prst="ellipse">
            <a:avLst/>
          </a:prstGeom>
          <a:solidFill>
            <a:schemeClr val="accent6">
              <a:alpha val="6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Arial Black" pitchFamily="34" charset="0"/>
              </a:rPr>
              <a:t>ermasuklah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</a:rPr>
              <a:t>sains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</a:rPr>
              <a:t>teknologi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 Black" pitchFamily="34" charset="0"/>
              </a:rPr>
              <a:t>kejuruteraan</a:t>
            </a:r>
            <a:endParaRPr lang="en-US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1561356" y="5105400"/>
            <a:ext cx="1219200" cy="1219200"/>
          </a:xfrm>
          <a:prstGeom prst="bentUpArrow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75000" y="1524000"/>
            <a:ext cx="6802200" cy="2209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Berpaksikan </a:t>
            </a:r>
            <a:r>
              <a:rPr lang="fi-FI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 prinsip-prinsip Sunnah Kauniyyah atau peraturan kejadian yang ditetapkan oleh Allah SWT ke atas makhlukNya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04800" y="278130"/>
            <a:ext cx="85344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Sains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kejuruteraan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tulen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799" y="4050269"/>
            <a:ext cx="6096001" cy="25791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Pelbagai </a:t>
            </a:r>
            <a:r>
              <a:rPr lang="fi-FI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kebenaran dan bukti  telah ditemui, menunjukkan kekuasaan dan keagongan Allah SWT, hasil daripada penemuan dan penyelidikan sains dan kejuruteraan yang jujur kepada hakikat </a:t>
            </a:r>
            <a:r>
              <a:rPr lang="fi-FI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kebenaran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04800" y="4876800"/>
            <a:ext cx="2133600" cy="762000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Hasilnya</a:t>
            </a:r>
            <a:endParaRPr lang="en-US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12407378</TotalTime>
  <Words>1407</Words>
  <Application>Microsoft Office PowerPoint</Application>
  <PresentationFormat>On-screen Show (4:3)</PresentationFormat>
  <Paragraphs>151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 Unicode MS</vt:lpstr>
      <vt:lpstr>Agency FB</vt:lpstr>
      <vt:lpstr>Aharoni</vt:lpstr>
      <vt:lpstr>Arial</vt:lpstr>
      <vt:lpstr>Arial Black</vt:lpstr>
      <vt:lpstr>Berlin Sans FB Demi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442</cp:revision>
  <dcterms:created xsi:type="dcterms:W3CDTF">2017-12-24T04:47:57Z</dcterms:created>
  <dcterms:modified xsi:type="dcterms:W3CDTF">2022-03-16T02:16:04Z</dcterms:modified>
</cp:coreProperties>
</file>